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3" r:id="rId2"/>
    <p:sldId id="294" r:id="rId3"/>
    <p:sldId id="321" r:id="rId4"/>
    <p:sldId id="339" r:id="rId5"/>
    <p:sldId id="338" r:id="rId6"/>
    <p:sldId id="322" r:id="rId7"/>
    <p:sldId id="342" r:id="rId8"/>
    <p:sldId id="340" r:id="rId9"/>
    <p:sldId id="341" r:id="rId10"/>
    <p:sldId id="333" r:id="rId11"/>
    <p:sldId id="336" r:id="rId12"/>
    <p:sldId id="328" r:id="rId13"/>
    <p:sldId id="345" r:id="rId14"/>
    <p:sldId id="343" r:id="rId15"/>
    <p:sldId id="344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11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5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1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99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8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3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#2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Write a Script in “R” to Connect to a “End of Sprint Survey” Created in Google Forms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2190353" y="-17180"/>
            <a:ext cx="7086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a Spreadsheet in “Google Sheets”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1B8C7-895A-4555-A28E-F5595C866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15" y="955424"/>
            <a:ext cx="5867908" cy="3810330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1333124" y="-54382"/>
            <a:ext cx="10204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Shorten Questions (Column Headers) to One or Two Words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E9C89-A383-499E-8A2B-64CA3BFB3613}"/>
              </a:ext>
            </a:extLst>
          </p:cNvPr>
          <p:cNvSpPr/>
          <p:nvPr/>
        </p:nvSpPr>
        <p:spPr>
          <a:xfrm>
            <a:off x="1569307" y="1060866"/>
            <a:ext cx="874858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7AF37F-3408-4B7C-9B89-904B97C3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49" y="833569"/>
            <a:ext cx="3833192" cy="2842506"/>
          </a:xfrm>
          <a:prstGeom prst="rect">
            <a:avLst/>
          </a:prstGeom>
          <a:ln>
            <a:solidFill>
              <a:srgbClr val="3C7E9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49B1E7-1BE7-4B51-813C-BE61136DC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78" y="3979251"/>
            <a:ext cx="10181202" cy="1272650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28805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675897" y="6996"/>
            <a:ext cx="10825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Determine Working Directory and Read Google Sheet file in 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BD845A-E93D-4781-8D3A-227C9DE60D49}"/>
              </a:ext>
            </a:extLst>
          </p:cNvPr>
          <p:cNvSpPr/>
          <p:nvPr/>
        </p:nvSpPr>
        <p:spPr>
          <a:xfrm>
            <a:off x="1205050" y="677130"/>
            <a:ext cx="920737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/>
              <a:t>getwd</a:t>
            </a:r>
            <a:r>
              <a:rPr lang="fr-FR" sz="2000" b="1" dirty="0"/>
              <a:t>()</a:t>
            </a:r>
          </a:p>
          <a:p>
            <a:endParaRPr lang="en-US" sz="2000" b="1" dirty="0"/>
          </a:p>
          <a:p>
            <a:r>
              <a:rPr lang="en-US" sz="2000" b="1" dirty="0" err="1"/>
              <a:t>Install.packages</a:t>
            </a:r>
            <a:r>
              <a:rPr lang="en-US" sz="2000" b="1" dirty="0"/>
              <a:t>(“</a:t>
            </a:r>
            <a:r>
              <a:rPr lang="en-US" sz="2000" b="1" dirty="0" err="1"/>
              <a:t>googlesheets</a:t>
            </a:r>
            <a:r>
              <a:rPr lang="en-US" sz="2000" b="1" dirty="0"/>
              <a:t>”)</a:t>
            </a:r>
          </a:p>
          <a:p>
            <a:r>
              <a:rPr lang="en-US" sz="2000" b="1" dirty="0"/>
              <a:t>library(</a:t>
            </a:r>
            <a:r>
              <a:rPr lang="en-US" sz="2000" b="1" dirty="0" err="1"/>
              <a:t>googlesheets</a:t>
            </a:r>
            <a:r>
              <a:rPr lang="en-US" sz="2000" b="1" dirty="0"/>
              <a:t>)</a:t>
            </a:r>
          </a:p>
          <a:p>
            <a:r>
              <a:rPr lang="en-US" sz="2000" b="1" dirty="0" err="1"/>
              <a:t>gs_ls</a:t>
            </a:r>
            <a:r>
              <a:rPr lang="en-US" sz="2000" b="1" dirty="0"/>
              <a:t>()</a:t>
            </a:r>
          </a:p>
          <a:p>
            <a:endParaRPr lang="en-US" sz="2000" b="1" dirty="0"/>
          </a:p>
          <a:p>
            <a:r>
              <a:rPr lang="en-US" sz="2000" b="1" dirty="0"/>
              <a:t>Sprint_2 &lt;-’https://docs.google.com/spreadsheets/d/1Oze5HnI8jEVtKvhwt2LbO42Ec5ErHI6_IArt3sS7HxY/</a:t>
            </a:r>
            <a:r>
              <a:rPr lang="en-US" sz="2000" b="1" dirty="0" err="1"/>
              <a:t>edit#gid</a:t>
            </a:r>
            <a:r>
              <a:rPr lang="en-US" sz="2000" b="1" dirty="0"/>
              <a:t>=319180982’</a:t>
            </a:r>
          </a:p>
          <a:p>
            <a:r>
              <a:rPr lang="en-US" sz="2000" b="1" dirty="0"/>
              <a:t> </a:t>
            </a:r>
            <a:endParaRPr lang="fr-FR" sz="2000" b="1" dirty="0"/>
          </a:p>
          <a:p>
            <a:r>
              <a:rPr lang="en-US" sz="2000" b="1" dirty="0"/>
              <a:t>Sprint_2 &lt;- </a:t>
            </a:r>
            <a:r>
              <a:rPr lang="en-US" sz="2000" b="1" dirty="0" err="1"/>
              <a:t>gs_title</a:t>
            </a:r>
            <a:r>
              <a:rPr lang="en-US" sz="2000" b="1" dirty="0"/>
              <a:t>(“Sprint_2_EOSS (Responses)”)</a:t>
            </a:r>
          </a:p>
          <a:p>
            <a:pPr latinLnBrk="1"/>
            <a:r>
              <a:rPr lang="en-US" sz="2000" b="1" dirty="0"/>
              <a:t>Sprint_2 &lt;- </a:t>
            </a:r>
            <a:r>
              <a:rPr lang="en-US" sz="2000" b="1" dirty="0" err="1"/>
              <a:t>gs_read</a:t>
            </a:r>
            <a:r>
              <a:rPr lang="en-US" sz="2000" b="1" dirty="0"/>
              <a:t>(</a:t>
            </a:r>
            <a:r>
              <a:rPr lang="en-US" sz="2000" b="1" dirty="0" err="1"/>
              <a:t>ss</a:t>
            </a:r>
            <a:r>
              <a:rPr lang="en-US" sz="2000" b="1" dirty="0"/>
              <a:t>=Sprint_2, </a:t>
            </a:r>
            <a:r>
              <a:rPr lang="en-US" sz="2000" b="1" dirty="0" err="1"/>
              <a:t>ws</a:t>
            </a:r>
            <a:r>
              <a:rPr lang="en-US" sz="2000" b="1" dirty="0"/>
              <a:t> = "Form Responses 1")</a:t>
            </a:r>
          </a:p>
          <a:p>
            <a:pPr latinLnBrk="1"/>
            <a:r>
              <a:rPr lang="en-US" sz="2000" b="1" dirty="0"/>
              <a:t>Sprint_2</a:t>
            </a:r>
          </a:p>
          <a:p>
            <a:pPr latinLnBrk="1"/>
            <a:r>
              <a:rPr lang="en-US" sz="2000" b="1" dirty="0"/>
              <a:t>View(Sprint_2)</a:t>
            </a:r>
          </a:p>
          <a:p>
            <a:pPr latinLnBrk="1"/>
            <a:endParaRPr lang="en-US" sz="2000" b="1" dirty="0"/>
          </a:p>
          <a:p>
            <a:r>
              <a:rPr lang="en-US" dirty="0"/>
              <a:t> </a:t>
            </a:r>
          </a:p>
          <a:p>
            <a:endParaRPr lang="en-US" sz="2400" b="1" dirty="0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D22049A0-BEA5-46C7-A1D4-70AE91086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View(Sprint_2)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850691" y="6996"/>
            <a:ext cx="5941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Reading the Google Sheet file in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E05D6-22D6-4E82-8CA5-F9E32D0A7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1411466"/>
            <a:ext cx="11179509" cy="16917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61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586997" y="6996"/>
            <a:ext cx="11255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Write a “Script” in R to Speed-up the Process of Reading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A4BB2-CAEE-457C-A204-EC8A209A3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948484"/>
            <a:ext cx="4853940" cy="33299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BA3913-AFF7-4315-AD91-B9E777FE4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424" y="3183032"/>
            <a:ext cx="7734970" cy="15546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561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533065" y="51331"/>
            <a:ext cx="4827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 the (Survey) Data in 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326FFE-70CA-45BF-BF55-41A0A16FE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038" y="1640899"/>
            <a:ext cx="8283658" cy="25834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Create "End of Sprint Survey" in Google Forms</a:t>
            </a:r>
          </a:p>
          <a:p>
            <a:endParaRPr lang="en-US" sz="2400" b="1" dirty="0"/>
          </a:p>
          <a:p>
            <a:r>
              <a:rPr lang="en-US" sz="2400" b="1" dirty="0"/>
              <a:t>2. Fill out the “Google Form” Multiple times to Create “Mock Data”  </a:t>
            </a:r>
          </a:p>
          <a:p>
            <a:endParaRPr lang="en-US" sz="2400" b="1" dirty="0"/>
          </a:p>
          <a:p>
            <a:r>
              <a:rPr lang="en-US" sz="2400" b="1" dirty="0"/>
              <a:t>3. Analyze the Results in “Google Forms”</a:t>
            </a:r>
          </a:p>
          <a:p>
            <a:endParaRPr lang="en-US" sz="2400" b="1" dirty="0"/>
          </a:p>
          <a:p>
            <a:r>
              <a:rPr lang="en-US" sz="2400" b="1" dirty="0"/>
              <a:t>4. Create a Spreadsheet in “Google Sheets”</a:t>
            </a:r>
          </a:p>
          <a:p>
            <a:endParaRPr lang="en-US" sz="2400" b="1" dirty="0"/>
          </a:p>
          <a:p>
            <a:r>
              <a:rPr lang="en-US" sz="2400" b="1" dirty="0"/>
              <a:t>5. Use R to read the “Google Sheet”</a:t>
            </a:r>
          </a:p>
          <a:p>
            <a:endParaRPr lang="en-US" sz="2400" b="1" dirty="0"/>
          </a:p>
          <a:p>
            <a:r>
              <a:rPr lang="en-US" sz="2400" b="1" dirty="0"/>
              <a:t>6. Write a “Script” in R to Speed-up the Process of Reading a Google Sheet into “R”</a:t>
            </a:r>
          </a:p>
          <a:p>
            <a:endParaRPr lang="en-US" sz="2400" b="1" dirty="0"/>
          </a:p>
          <a:p>
            <a:r>
              <a:rPr lang="en-US" sz="2400" b="1" dirty="0"/>
              <a:t>7. View the (Survey) Data in R</a:t>
            </a:r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3747769" y="-22272"/>
            <a:ext cx="4450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Google Forms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0C5A54-9FBC-4FAD-B6D4-F7370277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52" y="1078127"/>
            <a:ext cx="502920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18BFFF-0ECD-4CDC-BF38-FE069792D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60" y="2091648"/>
            <a:ext cx="6416040" cy="2621280"/>
          </a:xfrm>
          <a:prstGeom prst="rect">
            <a:avLst/>
          </a:prstGeom>
          <a:solidFill>
            <a:schemeClr val="bg1"/>
          </a:solidFill>
          <a:ln>
            <a:solidFill>
              <a:srgbClr val="3C7E94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83033E-9F29-4C54-93AF-B527CCBE3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971" y="2967803"/>
            <a:ext cx="1272650" cy="193564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417328-087F-4E59-AB89-B32F19B0CB45}"/>
              </a:ext>
            </a:extLst>
          </p:cNvPr>
          <p:cNvCxnSpPr/>
          <p:nvPr/>
        </p:nvCxnSpPr>
        <p:spPr>
          <a:xfrm flipV="1">
            <a:off x="4161051" y="4198871"/>
            <a:ext cx="1005840" cy="9020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3747769" y="-22272"/>
            <a:ext cx="457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Google Forms II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70252-5913-4475-99CD-8FCDF014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4" y="943645"/>
            <a:ext cx="5350284" cy="2621280"/>
          </a:xfrm>
          <a:prstGeom prst="rect">
            <a:avLst/>
          </a:prstGeom>
          <a:ln>
            <a:solidFill>
              <a:srgbClr val="3C7E94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590F-C4E7-4096-BBE5-A8D708662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08" y="1774893"/>
            <a:ext cx="5408331" cy="3308213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26516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1881894" y="-22272"/>
            <a:ext cx="8037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"End of Sprint Survey" in Google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4EA54-C5A4-4622-B818-20A4F816E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82" y="782085"/>
            <a:ext cx="3699709" cy="46301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55D8C6-C85F-4BB8-905D-6ADA67599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775" y="782085"/>
            <a:ext cx="3713786" cy="46301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492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1025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1711440" y="0"/>
            <a:ext cx="8348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"End of Sprint Survey" in Google Forms 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F7481-0712-4E66-B02B-A4338CF64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13" y="826943"/>
            <a:ext cx="3828226" cy="4243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BD287D-2305-41D1-941A-274FB8F83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056" y="826943"/>
            <a:ext cx="5608320" cy="3756660"/>
          </a:xfrm>
          <a:prstGeom prst="rect">
            <a:avLst/>
          </a:prstGeom>
          <a:solidFill>
            <a:schemeClr val="bg1"/>
          </a:solidFill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1965007" y="-31488"/>
            <a:ext cx="8790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the End of Sprint Survey (for Mock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6CDDC-4E03-4185-BB3A-3C4B1576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46" y="915781"/>
            <a:ext cx="5098222" cy="990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0073C-857C-428B-8C6A-248C194C9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007" y="2631454"/>
            <a:ext cx="5397723" cy="1923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B96C7F-A750-4A08-9577-9DCD233A09E3}"/>
              </a:ext>
            </a:extLst>
          </p:cNvPr>
          <p:cNvCxnSpPr>
            <a:cxnSpLocks/>
          </p:cNvCxnSpPr>
          <p:nvPr/>
        </p:nvCxnSpPr>
        <p:spPr>
          <a:xfrm flipH="1">
            <a:off x="7239806" y="2136204"/>
            <a:ext cx="1210962" cy="6351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47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2389832" y="-21557"/>
            <a:ext cx="7686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the Sprint Survey via Email or URL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D81DA3-0EF9-4C3D-8019-D4D35646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084" y="3347827"/>
            <a:ext cx="6036482" cy="17392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E01D10-C182-4942-A1C2-2492E64FD00F}"/>
              </a:ext>
            </a:extLst>
          </p:cNvPr>
          <p:cNvCxnSpPr>
            <a:cxnSpLocks/>
          </p:cNvCxnSpPr>
          <p:nvPr/>
        </p:nvCxnSpPr>
        <p:spPr>
          <a:xfrm flipH="1">
            <a:off x="8414951" y="3083994"/>
            <a:ext cx="1332024" cy="14745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C33A1-B9AF-45F3-BAE4-625AD81A4497}"/>
              </a:ext>
            </a:extLst>
          </p:cNvPr>
          <p:cNvSpPr/>
          <p:nvPr/>
        </p:nvSpPr>
        <p:spPr>
          <a:xfrm>
            <a:off x="9550144" y="2714662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URL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779CC2-0B1B-4740-982F-51D2DB5DF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93" y="762524"/>
            <a:ext cx="3809475" cy="3654250"/>
          </a:xfrm>
          <a:prstGeom prst="rect">
            <a:avLst/>
          </a:prstGeom>
          <a:ln>
            <a:solidFill>
              <a:srgbClr val="3C7E94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75A1D7-07C8-416B-9853-0D36A1187C43}"/>
              </a:ext>
            </a:extLst>
          </p:cNvPr>
          <p:cNvSpPr/>
          <p:nvPr/>
        </p:nvSpPr>
        <p:spPr>
          <a:xfrm>
            <a:off x="762523" y="1927654"/>
            <a:ext cx="2116599" cy="651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4B26EB-4CF1-4E55-A53C-E2E9683B03FF}"/>
              </a:ext>
            </a:extLst>
          </p:cNvPr>
          <p:cNvCxnSpPr>
            <a:cxnSpLocks/>
          </p:cNvCxnSpPr>
          <p:nvPr/>
        </p:nvCxnSpPr>
        <p:spPr>
          <a:xfrm flipV="1">
            <a:off x="3089189" y="4278855"/>
            <a:ext cx="1190611" cy="9109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9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2624611" y="1803"/>
            <a:ext cx="6689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Analyze the Results in “Google Forms”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B1D8B-A1FE-4074-A222-A16097E14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31" y="1197521"/>
            <a:ext cx="4670921" cy="3362122"/>
          </a:xfrm>
          <a:prstGeom prst="rect">
            <a:avLst/>
          </a:prstGeom>
          <a:ln>
            <a:solidFill>
              <a:srgbClr val="3C7E94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84345-2FD6-477E-AABB-195390CE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736" y="1615843"/>
            <a:ext cx="4735128" cy="3626313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31263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5493</TotalTime>
  <Words>349</Words>
  <Application>Microsoft Office PowerPoint</Application>
  <PresentationFormat>Widescreen</PresentationFormat>
  <Paragraphs>63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110</cp:revision>
  <dcterms:created xsi:type="dcterms:W3CDTF">2017-10-26T06:05:04Z</dcterms:created>
  <dcterms:modified xsi:type="dcterms:W3CDTF">2017-12-07T07:32:26Z</dcterms:modified>
</cp:coreProperties>
</file>